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64" r:id="rId15"/>
    <p:sldId id="279" r:id="rId16"/>
    <p:sldId id="280" r:id="rId17"/>
    <p:sldId id="281" r:id="rId18"/>
    <p:sldId id="270" r:id="rId19"/>
    <p:sldId id="278" r:id="rId20"/>
    <p:sldId id="285" r:id="rId21"/>
    <p:sldId id="286" r:id="rId22"/>
    <p:sldId id="283" r:id="rId23"/>
    <p:sldId id="284" r:id="rId24"/>
    <p:sldId id="271" r:id="rId25"/>
    <p:sldId id="272" r:id="rId26"/>
    <p:sldId id="282" r:id="rId27"/>
    <p:sldId id="273" r:id="rId28"/>
    <p:sldId id="274" r:id="rId29"/>
    <p:sldId id="277" r:id="rId30"/>
    <p:sldId id="275" r:id="rId31"/>
    <p:sldId id="276" r:id="rId32"/>
    <p:sldId id="291" r:id="rId33"/>
    <p:sldId id="287" r:id="rId34"/>
    <p:sldId id="288" r:id="rId35"/>
    <p:sldId id="289" r:id="rId36"/>
    <p:sldId id="290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72" d="100"/>
          <a:sy n="72" d="100"/>
        </p:scale>
        <p:origin x="150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8632-08F1-4C39-93E6-1296D5E3303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0FB7-A5EA-486B-8118-0BB6100113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8632-08F1-4C39-93E6-1296D5E3303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0FB7-A5EA-486B-8118-0BB6100113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8632-08F1-4C39-93E6-1296D5E3303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0FB7-A5EA-486B-8118-0BB6100113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8632-08F1-4C39-93E6-1296D5E3303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0FB7-A5EA-486B-8118-0BB6100113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8632-08F1-4C39-93E6-1296D5E3303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0FB7-A5EA-486B-8118-0BB6100113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8632-08F1-4C39-93E6-1296D5E3303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0FB7-A5EA-486B-8118-0BB6100113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8632-08F1-4C39-93E6-1296D5E3303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0FB7-A5EA-486B-8118-0BB6100113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8632-08F1-4C39-93E6-1296D5E3303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720FB7-A5EA-486B-8118-0BB6100113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8632-08F1-4C39-93E6-1296D5E3303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0FB7-A5EA-486B-8118-0BB6100113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8632-08F1-4C39-93E6-1296D5E3303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A720FB7-A5EA-486B-8118-0BB6100113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0CD8632-08F1-4C39-93E6-1296D5E3303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0FB7-A5EA-486B-8118-0BB6100113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0CD8632-08F1-4C39-93E6-1296D5E3303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A720FB7-A5EA-486B-8118-0BB61001136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pinterest.com/pin/206673070378199050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source=images&amp;cd=&amp;cad=rja&amp;uact=8&amp;ved=0ahUKEwjl95Hjx63QAhVE4SYKHfBIAiEQjRwIBw&amp;url=http://www.mememaker.net/meme/end-of-presentation-thank-you/&amp;bvm=bv.139138859,d.eWE&amp;psig=AFQjCNERFFLzfrsROw67xaIRne5hR6HXSA&amp;ust=147939545521214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H:\BoardSeal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-457200"/>
            <a:ext cx="10058400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829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Military Service Is Creditable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B0F0"/>
              </a:buClr>
              <a:defRPr/>
            </a:pPr>
            <a:r>
              <a:rPr lang="en-US" sz="3200" dirty="0"/>
              <a:t>Preceded by rail service in same or preceding year, and</a:t>
            </a:r>
          </a:p>
          <a:p>
            <a:pPr>
              <a:buClr>
                <a:srgbClr val="00B0F0"/>
              </a:buClr>
              <a:defRPr/>
            </a:pPr>
            <a:r>
              <a:rPr lang="en-US" sz="3200" dirty="0"/>
              <a:t>Entered involuntarily or during war or national emergency, or</a:t>
            </a:r>
          </a:p>
          <a:p>
            <a:pPr>
              <a:buClr>
                <a:srgbClr val="00B0F0"/>
              </a:buClr>
              <a:defRPr/>
            </a:pPr>
            <a:r>
              <a:rPr lang="en-US" sz="3200" dirty="0"/>
              <a:t>Voluntarily served between 6-15-48 </a:t>
            </a:r>
            <a:br>
              <a:rPr lang="en-US" sz="3200" dirty="0"/>
            </a:br>
            <a:r>
              <a:rPr lang="en-US" sz="3200" dirty="0"/>
              <a:t>and 12-15-50 and returned directly </a:t>
            </a:r>
            <a:br>
              <a:rPr lang="en-US" sz="3200" dirty="0"/>
            </a:br>
            <a:r>
              <a:rPr lang="en-US" sz="3200" dirty="0"/>
              <a:t>to rail service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Calculation of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Tier 1</a:t>
            </a:r>
          </a:p>
          <a:p>
            <a:r>
              <a:rPr lang="en-US" dirty="0"/>
              <a:t>Tier 2</a:t>
            </a:r>
          </a:p>
          <a:p>
            <a:r>
              <a:rPr lang="en-US" dirty="0"/>
              <a:t>Supplemental Annuity </a:t>
            </a:r>
          </a:p>
        </p:txBody>
      </p:sp>
    </p:spTree>
    <p:extLst>
      <p:ext uri="{BB962C8B-B14F-4D97-AF65-F5344CB8AC3E}">
        <p14:creationId xmlns:p14="http://schemas.microsoft.com/office/powerpoint/2010/main" val="409010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Tier I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/>
              <a:t>Tier I approximates social security benefit payable if all work were performed under </a:t>
            </a:r>
            <a:br>
              <a:rPr lang="en-US" dirty="0"/>
            </a:br>
            <a:r>
              <a:rPr lang="en-US" dirty="0"/>
              <a:t>Social Security Act</a:t>
            </a:r>
          </a:p>
          <a:p>
            <a:pPr marL="36576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0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Tier II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F0"/>
              </a:buClr>
              <a:defRPr/>
            </a:pPr>
            <a:r>
              <a:rPr lang="en-US" dirty="0"/>
              <a:t>Paid in addition to tier I benefit </a:t>
            </a:r>
            <a:br>
              <a:rPr lang="en-US" dirty="0"/>
            </a:br>
            <a:r>
              <a:rPr lang="en-US" dirty="0"/>
              <a:t>and based solely on railroad work</a:t>
            </a:r>
          </a:p>
          <a:p>
            <a:pPr>
              <a:buClr>
                <a:srgbClr val="00B0F0"/>
              </a:buClr>
              <a:defRPr/>
            </a:pPr>
            <a:r>
              <a:rPr lang="en-US" dirty="0"/>
              <a:t>Based on:</a:t>
            </a:r>
          </a:p>
          <a:p>
            <a:pPr lvl="1">
              <a:spcBef>
                <a:spcPct val="45000"/>
              </a:spcBef>
              <a:spcAft>
                <a:spcPct val="25000"/>
              </a:spcAft>
              <a:buClr>
                <a:srgbClr val="00B0F0"/>
              </a:buClr>
              <a:defRPr/>
            </a:pPr>
            <a:r>
              <a:rPr lang="en-US" dirty="0"/>
              <a:t>60 months of highest earnings </a:t>
            </a:r>
            <a:br>
              <a:rPr lang="en-US" dirty="0"/>
            </a:br>
            <a:r>
              <a:rPr lang="en-US" dirty="0"/>
              <a:t>(up to tier II maximum)</a:t>
            </a:r>
          </a:p>
          <a:p>
            <a:pPr lvl="1">
              <a:spcBef>
                <a:spcPct val="45000"/>
              </a:spcBef>
              <a:spcAft>
                <a:spcPct val="30000"/>
              </a:spcAft>
              <a:buClr>
                <a:srgbClr val="00B0F0"/>
              </a:buClr>
              <a:buNone/>
              <a:defRPr/>
            </a:pPr>
            <a:r>
              <a:rPr lang="en-US" dirty="0"/>
              <a:t>                       </a:t>
            </a:r>
            <a:r>
              <a:rPr lang="en-US" u="sng" dirty="0"/>
              <a:t>and</a:t>
            </a:r>
          </a:p>
          <a:p>
            <a:pPr lvl="1">
              <a:spcBef>
                <a:spcPct val="45000"/>
              </a:spcBef>
              <a:spcAft>
                <a:spcPct val="30000"/>
              </a:spcAft>
              <a:buClr>
                <a:srgbClr val="00B0F0"/>
              </a:buClr>
              <a:defRPr/>
            </a:pPr>
            <a:r>
              <a:rPr lang="en-US" dirty="0"/>
              <a:t>Total years of railroad service</a:t>
            </a:r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20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Retirement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F0"/>
              </a:buClr>
              <a:defRPr/>
            </a:pPr>
            <a:r>
              <a:rPr lang="en-US" dirty="0"/>
              <a:t>Retirement annuity</a:t>
            </a:r>
          </a:p>
          <a:p>
            <a:pPr lvl="1">
              <a:buClr>
                <a:srgbClr val="00B0F0"/>
              </a:buClr>
              <a:defRPr/>
            </a:pPr>
            <a:r>
              <a:rPr lang="en-US" dirty="0"/>
              <a:t>60/30</a:t>
            </a:r>
          </a:p>
          <a:p>
            <a:pPr lvl="1">
              <a:buClr>
                <a:srgbClr val="00B0F0"/>
              </a:buClr>
              <a:defRPr/>
            </a:pPr>
            <a:r>
              <a:rPr lang="en-US" dirty="0"/>
              <a:t>Reduced Age</a:t>
            </a:r>
          </a:p>
          <a:p>
            <a:pPr lvl="1">
              <a:buClr>
                <a:srgbClr val="00B0F0"/>
              </a:buClr>
              <a:defRPr/>
            </a:pPr>
            <a:r>
              <a:rPr lang="en-US" dirty="0"/>
              <a:t>Full Retirement Age</a:t>
            </a:r>
          </a:p>
          <a:p>
            <a:pPr>
              <a:buClr>
                <a:srgbClr val="00B0F0"/>
              </a:buClr>
              <a:defRPr/>
            </a:pPr>
            <a:r>
              <a:rPr lang="en-US" dirty="0"/>
              <a:t>Supplemental annuity</a:t>
            </a:r>
          </a:p>
          <a:p>
            <a:pPr>
              <a:buClr>
                <a:srgbClr val="00B0F0"/>
              </a:buClr>
              <a:defRPr/>
            </a:pPr>
            <a:r>
              <a:rPr lang="en-US" dirty="0"/>
              <a:t>Spouse annuity</a:t>
            </a:r>
          </a:p>
          <a:p>
            <a:pPr lvl="1">
              <a:buClr>
                <a:srgbClr val="00B0F0"/>
              </a:buClr>
              <a:defRPr/>
            </a:pPr>
            <a:r>
              <a:rPr lang="en-US" dirty="0"/>
              <a:t>Divorced Spouse annuity</a:t>
            </a:r>
          </a:p>
          <a:p>
            <a:pPr lvl="1">
              <a:buClr>
                <a:srgbClr val="00B0F0"/>
              </a:buClr>
              <a:defRPr/>
            </a:pPr>
            <a:r>
              <a:rPr lang="en-US" dirty="0"/>
              <a:t>Property Settlements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06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60/30 Retirement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25000"/>
              </a:spcAft>
              <a:buClr>
                <a:srgbClr val="00B0F0"/>
              </a:buClr>
              <a:defRPr/>
            </a:pPr>
            <a:r>
              <a:rPr lang="en-US" dirty="0"/>
              <a:t>Employees retiring at age 60 or </a:t>
            </a:r>
            <a:br>
              <a:rPr lang="en-US" dirty="0"/>
            </a:br>
            <a:r>
              <a:rPr lang="en-US" dirty="0"/>
              <a:t>older after 2001</a:t>
            </a:r>
          </a:p>
          <a:p>
            <a:pPr lvl="1">
              <a:buClr>
                <a:srgbClr val="00B0F0"/>
              </a:buClr>
              <a:defRPr/>
            </a:pPr>
            <a:r>
              <a:rPr lang="en-US" dirty="0"/>
              <a:t>No age reduction in tier I or tier II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42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Reduced Age Annuity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F0"/>
              </a:buClr>
              <a:defRPr/>
            </a:pPr>
            <a:r>
              <a:rPr lang="en-US" dirty="0"/>
              <a:t>Reduced tier I and tier II amounts </a:t>
            </a:r>
            <a:br>
              <a:rPr lang="en-US" dirty="0"/>
            </a:br>
            <a:r>
              <a:rPr lang="en-US" dirty="0"/>
              <a:t>payable at 62</a:t>
            </a:r>
          </a:p>
          <a:p>
            <a:pPr lvl="1">
              <a:buClr>
                <a:srgbClr val="00B0F0"/>
              </a:buClr>
              <a:defRPr/>
            </a:pPr>
            <a:r>
              <a:rPr lang="en-US" dirty="0"/>
              <a:t>Age reduction varies from 20% to 30%, depending on the year of birth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Full Age Annuity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F0"/>
              </a:buClr>
              <a:defRPr/>
            </a:pPr>
            <a:r>
              <a:rPr lang="en-US" dirty="0"/>
              <a:t>Full tier I and tier II amounts payable </a:t>
            </a:r>
            <a:br>
              <a:rPr lang="en-US" dirty="0"/>
            </a:br>
            <a:r>
              <a:rPr lang="en-US" dirty="0"/>
              <a:t>at full retirement age</a:t>
            </a:r>
          </a:p>
          <a:p>
            <a:pPr lvl="1">
              <a:buClr>
                <a:srgbClr val="00B0F0"/>
              </a:buClr>
              <a:defRPr/>
            </a:pPr>
            <a:r>
              <a:rPr lang="en-US" dirty="0"/>
              <a:t>65-67, depending on the year of birth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01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Supplemental Annuity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dirty="0"/>
              <a:t>25 years of railroad service, and</a:t>
            </a:r>
          </a:p>
          <a:p>
            <a:r>
              <a:rPr lang="en-US" dirty="0"/>
              <a:t>Railroad service began before 10-1-1981</a:t>
            </a:r>
          </a:p>
          <a:p>
            <a:r>
              <a:rPr lang="en-US" dirty="0"/>
              <a:t>Current Connection</a:t>
            </a:r>
          </a:p>
        </p:txBody>
      </p:sp>
    </p:spTree>
    <p:extLst>
      <p:ext uri="{BB962C8B-B14F-4D97-AF65-F5344CB8AC3E}">
        <p14:creationId xmlns:p14="http://schemas.microsoft.com/office/powerpoint/2010/main" val="12225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Spouse Annuities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00B0F0"/>
              </a:buClr>
              <a:defRPr/>
            </a:pPr>
            <a:r>
              <a:rPr lang="en-US" dirty="0"/>
              <a:t>Employee retired, receiving annuity, meets age requirements</a:t>
            </a:r>
          </a:p>
          <a:p>
            <a:pPr>
              <a:buClr>
                <a:srgbClr val="00B0F0"/>
              </a:buClr>
              <a:defRPr/>
            </a:pPr>
            <a:r>
              <a:rPr lang="en-US" dirty="0"/>
              <a:t>Spouse married 1 year to employee or is natural parent of their child</a:t>
            </a:r>
          </a:p>
          <a:p>
            <a:pPr>
              <a:buClr>
                <a:srgbClr val="00B0F0"/>
              </a:buClr>
              <a:defRPr/>
            </a:pPr>
            <a:r>
              <a:rPr lang="en-US" dirty="0"/>
              <a:t>TIER I</a:t>
            </a:r>
          </a:p>
          <a:p>
            <a:pPr lvl="1">
              <a:buClr>
                <a:srgbClr val="00B0F0"/>
              </a:buClr>
              <a:defRPr/>
            </a:pPr>
            <a:r>
              <a:rPr lang="en-US" dirty="0"/>
              <a:t>50% of employee tier I</a:t>
            </a:r>
          </a:p>
          <a:p>
            <a:pPr>
              <a:spcBef>
                <a:spcPct val="100000"/>
              </a:spcBef>
              <a:buClr>
                <a:srgbClr val="00B0F0"/>
              </a:buClr>
              <a:defRPr/>
            </a:pPr>
            <a:r>
              <a:rPr lang="en-US" dirty="0"/>
              <a:t>TIER II</a:t>
            </a:r>
          </a:p>
          <a:p>
            <a:pPr lvl="1">
              <a:buClr>
                <a:srgbClr val="00B0F0"/>
              </a:buClr>
              <a:defRPr/>
            </a:pPr>
            <a:r>
              <a:rPr lang="en-US" dirty="0"/>
              <a:t>45% of employee tier II</a:t>
            </a:r>
          </a:p>
          <a:p>
            <a:pPr lvl="1">
              <a:buClr>
                <a:srgbClr val="00B0F0"/>
              </a:buClr>
              <a:defRPr/>
            </a:pPr>
            <a:r>
              <a:rPr lang="en-US" dirty="0"/>
              <a:t>Not payable to divorced spouses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00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Unemployment and Sickness</a:t>
            </a:r>
          </a:p>
        </p:txBody>
      </p:sp>
      <p:pic>
        <p:nvPicPr>
          <p:cNvPr id="9" name="Picture 8" descr="Railroad Humo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76400"/>
            <a:ext cx="2857500" cy="4286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86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Eligibility Provisions – Less Than 30 Years of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F0"/>
              </a:buClr>
              <a:defRPr/>
            </a:pPr>
            <a:r>
              <a:rPr lang="en-US" dirty="0"/>
              <a:t>Spouse of employee who retired at 62 or over with less than 30 years’ service</a:t>
            </a:r>
          </a:p>
          <a:p>
            <a:pPr lvl="1">
              <a:buClr>
                <a:srgbClr val="00B0F0"/>
              </a:buClr>
              <a:defRPr/>
            </a:pPr>
            <a:r>
              <a:rPr lang="en-US" dirty="0"/>
              <a:t>Receives reduced annuity at 62</a:t>
            </a:r>
          </a:p>
          <a:p>
            <a:pPr lvl="1">
              <a:buClr>
                <a:srgbClr val="00B0F0"/>
              </a:buClr>
              <a:buNone/>
              <a:defRPr/>
            </a:pPr>
            <a:r>
              <a:rPr lang="en-US" dirty="0"/>
              <a:t>					</a:t>
            </a:r>
            <a:r>
              <a:rPr lang="en-US" u="sng" dirty="0"/>
              <a:t>or</a:t>
            </a:r>
            <a:endParaRPr lang="en-US" dirty="0"/>
          </a:p>
          <a:p>
            <a:pPr lvl="1">
              <a:buClr>
                <a:srgbClr val="00B0F0"/>
              </a:buClr>
              <a:defRPr/>
            </a:pPr>
            <a:r>
              <a:rPr lang="en-US" dirty="0"/>
              <a:t>Unreduced annuity at full retirement age (65-67*), or any age with child in care</a:t>
            </a:r>
          </a:p>
          <a:p>
            <a:pPr lvl="1">
              <a:spcBef>
                <a:spcPct val="80000"/>
              </a:spcBef>
              <a:buClr>
                <a:srgbClr val="00B0F0"/>
              </a:buClr>
              <a:buNone/>
              <a:defRPr/>
            </a:pPr>
            <a:r>
              <a:rPr lang="en-US" dirty="0"/>
              <a:t>   *Depending upon the spouse’s date of birth</a:t>
            </a:r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82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Eligibility Provisions – 30 Years of Service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F0"/>
              </a:buClr>
              <a:defRPr/>
            </a:pPr>
            <a:r>
              <a:rPr lang="en-US" dirty="0"/>
              <a:t>Spouse of 60/30 employee</a:t>
            </a:r>
          </a:p>
          <a:p>
            <a:pPr lvl="1">
              <a:buClr>
                <a:srgbClr val="00B0F0"/>
              </a:buClr>
              <a:defRPr/>
            </a:pPr>
            <a:r>
              <a:rPr lang="en-US" dirty="0"/>
              <a:t>If employee annuity began after 2001, spouse can receive full annuity at 60 or any age with minor or disabled child in care</a:t>
            </a:r>
          </a:p>
          <a:p>
            <a:pPr lvl="1">
              <a:buClr>
                <a:srgbClr val="00B0F0"/>
              </a:buClr>
              <a:defRPr/>
            </a:pPr>
            <a:r>
              <a:rPr lang="en-US" dirty="0"/>
              <a:t>If employee annuity awarded before January 1, 2002, spouse receives same tier I reduction as employee until both 62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81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Divorced Spouse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sz="2500" dirty="0"/>
              <a:t>Employee must be 62 or over</a:t>
            </a:r>
          </a:p>
          <a:p>
            <a:pPr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sz="2500" dirty="0"/>
              <a:t>Divorced spouse</a:t>
            </a:r>
          </a:p>
          <a:p>
            <a:pPr lvl="1"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sz="2200" dirty="0"/>
              <a:t>Married to employee at least 10 years</a:t>
            </a:r>
          </a:p>
          <a:p>
            <a:pPr lvl="1"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sz="2200" dirty="0"/>
              <a:t>Must be divorced at least 2 years if EE still working</a:t>
            </a:r>
          </a:p>
          <a:p>
            <a:pPr lvl="1"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sz="2200" dirty="0"/>
              <a:t>Not presently married</a:t>
            </a:r>
          </a:p>
          <a:p>
            <a:pPr lvl="1"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sz="2200" dirty="0"/>
              <a:t>Age 62 or over</a:t>
            </a:r>
          </a:p>
          <a:p>
            <a:pPr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sz="2500" dirty="0"/>
              <a:t>Divorced spouse receives tier I only</a:t>
            </a:r>
          </a:p>
          <a:p>
            <a:pPr lvl="1"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sz="2200" dirty="0"/>
              <a:t>If employee retired with 5 years of </a:t>
            </a:r>
            <a:br>
              <a:rPr lang="en-US" sz="2200" dirty="0"/>
            </a:br>
            <a:r>
              <a:rPr lang="en-US" sz="2200" dirty="0"/>
              <a:t>service after 1995, benefit payable </a:t>
            </a:r>
            <a:br>
              <a:rPr lang="en-US" sz="2200" dirty="0"/>
            </a:br>
            <a:r>
              <a:rPr lang="en-US" sz="2200" dirty="0"/>
              <a:t>only if employee had insured status </a:t>
            </a:r>
            <a:br>
              <a:rPr lang="en-US" sz="2200" dirty="0"/>
            </a:br>
            <a:r>
              <a:rPr lang="en-US" sz="2200" dirty="0"/>
              <a:t>under social 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33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Property Settlements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Employee tier II benefits, vested dual benefits and supplemental annuities are subject to property settlements in divorce cases.</a:t>
            </a:r>
          </a:p>
        </p:txBody>
      </p:sp>
    </p:spTree>
    <p:extLst>
      <p:ext uri="{BB962C8B-B14F-4D97-AF65-F5344CB8AC3E}">
        <p14:creationId xmlns:p14="http://schemas.microsoft.com/office/powerpoint/2010/main" val="1401285904"/>
      </p:ext>
    </p:extLst>
  </p:cSld>
  <p:clrMapOvr>
    <a:masterClrMapping/>
  </p:clrMapOvr>
  <p:transition spd="slow">
    <p:wheel spokes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Current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F0"/>
              </a:buClr>
              <a:defRPr/>
            </a:pPr>
            <a:r>
              <a:rPr lang="en-US" dirty="0"/>
              <a:t>Current connection needed for:</a:t>
            </a:r>
          </a:p>
          <a:p>
            <a:pPr lvl="1">
              <a:buClr>
                <a:srgbClr val="00B0F0"/>
              </a:buClr>
              <a:defRPr/>
            </a:pPr>
            <a:r>
              <a:rPr lang="en-US" dirty="0"/>
              <a:t>Survivor benefits</a:t>
            </a:r>
          </a:p>
          <a:p>
            <a:pPr lvl="1">
              <a:buClr>
                <a:srgbClr val="00B0F0"/>
              </a:buClr>
              <a:defRPr/>
            </a:pPr>
            <a:r>
              <a:rPr lang="en-US" dirty="0"/>
              <a:t>Occupational disability annuities</a:t>
            </a:r>
          </a:p>
          <a:p>
            <a:pPr lvl="1">
              <a:spcAft>
                <a:spcPct val="20000"/>
              </a:spcAft>
              <a:buClr>
                <a:srgbClr val="00B0F0"/>
              </a:buClr>
              <a:defRPr/>
            </a:pPr>
            <a:r>
              <a:rPr lang="en-US" dirty="0"/>
              <a:t>Supplemental annuities</a:t>
            </a:r>
          </a:p>
          <a:p>
            <a:pPr>
              <a:buClr>
                <a:srgbClr val="00B0F0"/>
              </a:buClr>
              <a:defRPr/>
            </a:pPr>
            <a:r>
              <a:rPr lang="en-US" dirty="0"/>
              <a:t>Not needed for any other </a:t>
            </a:r>
            <a:br>
              <a:rPr lang="en-US" dirty="0"/>
            </a:br>
            <a:r>
              <a:rPr lang="en-US" dirty="0"/>
              <a:t>type of annuity (such as a 60/30 retirement annuity)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29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Current Connection </a:t>
            </a:r>
            <a:r>
              <a:rPr lang="en-US" sz="4400" dirty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B0F0"/>
              </a:buClr>
              <a:defRPr/>
            </a:pPr>
            <a:r>
              <a:rPr lang="en-US" sz="3200" dirty="0"/>
              <a:t>Self-employment and certain Federal employment do not break a current connection.</a:t>
            </a:r>
          </a:p>
          <a:p>
            <a:pPr>
              <a:buClr>
                <a:srgbClr val="00B0F0"/>
              </a:buClr>
              <a:defRPr/>
            </a:pPr>
            <a:r>
              <a:rPr lang="en-US" sz="3200" dirty="0"/>
              <a:t>Current connection can only be broken </a:t>
            </a:r>
            <a:br>
              <a:rPr lang="en-US" sz="3200" dirty="0"/>
            </a:br>
            <a:r>
              <a:rPr lang="en-US" sz="3200" dirty="0"/>
              <a:t>by working for </a:t>
            </a:r>
            <a:r>
              <a:rPr lang="en-US" sz="3200" dirty="0" err="1"/>
              <a:t>nonrailroad</a:t>
            </a:r>
            <a:r>
              <a:rPr lang="en-US" sz="3200" dirty="0"/>
              <a:t> employer </a:t>
            </a:r>
            <a:br>
              <a:rPr lang="en-US" sz="3200" dirty="0"/>
            </a:br>
            <a:r>
              <a:rPr lang="en-US" sz="3200" dirty="0"/>
              <a:t>after leaving railroad service and </a:t>
            </a:r>
            <a:br>
              <a:rPr lang="en-US" sz="3200" dirty="0"/>
            </a:br>
            <a:r>
              <a:rPr lang="en-US" sz="3200" dirty="0"/>
              <a:t>before railroad retirement annuity begins.</a:t>
            </a:r>
          </a:p>
          <a:p>
            <a:pPr>
              <a:buClr>
                <a:srgbClr val="00B0F0"/>
              </a:buClr>
              <a:defRPr/>
            </a:pPr>
            <a:r>
              <a:rPr lang="en-US" sz="3200" dirty="0"/>
              <a:t>Under certain conditions, can be </a:t>
            </a:r>
            <a:br>
              <a:rPr lang="en-US" sz="3200" dirty="0"/>
            </a:br>
            <a:r>
              <a:rPr lang="en-US" sz="3200" dirty="0"/>
              <a:t>deemed for supplemental and survivor benefits.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37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Disability Annuities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&amp; Permanent Disability</a:t>
            </a:r>
          </a:p>
          <a:p>
            <a:r>
              <a:rPr lang="en-US" dirty="0"/>
              <a:t>Occupational Disability</a:t>
            </a:r>
          </a:p>
        </p:txBody>
      </p:sp>
    </p:spTree>
    <p:extLst>
      <p:ext uri="{BB962C8B-B14F-4D97-AF65-F5344CB8AC3E}">
        <p14:creationId xmlns:p14="http://schemas.microsoft.com/office/powerpoint/2010/main" val="56718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Disability Annuities</a:t>
            </a:r>
          </a:p>
        </p:txBody>
      </p:sp>
      <p:grpSp>
        <p:nvGrpSpPr>
          <p:cNvPr id="5" name="Content Placeholder 3"/>
          <p:cNvGrpSpPr>
            <a:grpSpLocks/>
          </p:cNvGrpSpPr>
          <p:nvPr/>
        </p:nvGrpSpPr>
        <p:grpSpPr bwMode="auto">
          <a:xfrm>
            <a:off x="457200" y="1600200"/>
            <a:ext cx="8382000" cy="4525963"/>
            <a:chOff x="288" y="1017"/>
            <a:chExt cx="2880" cy="720"/>
          </a:xfrm>
        </p:grpSpPr>
        <p:cxnSp>
          <p:nvCxnSpPr>
            <p:cNvPr id="4100" name="_s4100"/>
            <p:cNvCxnSpPr>
              <a:cxnSpLocks noChangeShapeType="1"/>
              <a:stCxn id="9" idx="0"/>
              <a:endCxn id="6" idx="2"/>
            </p:cNvCxnSpPr>
            <p:nvPr/>
          </p:nvCxnSpPr>
          <p:spPr bwMode="auto">
            <a:xfrm rot="5400000" flipH="1">
              <a:off x="2160" y="873"/>
              <a:ext cx="144" cy="1008"/>
            </a:xfrm>
            <a:prstGeom prst="bentConnector3">
              <a:avLst>
                <a:gd name="adj1" fmla="val 1272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1" name="_s4101"/>
            <p:cNvCxnSpPr>
              <a:cxnSpLocks noChangeShapeType="1"/>
              <a:stCxn id="8" idx="0"/>
              <a:endCxn id="6" idx="2"/>
            </p:cNvCxnSpPr>
            <p:nvPr/>
          </p:nvCxnSpPr>
          <p:spPr bwMode="auto">
            <a:xfrm rot="16200000">
              <a:off x="1657" y="1376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2" name="_s4102"/>
            <p:cNvCxnSpPr>
              <a:cxnSpLocks noChangeShapeType="1"/>
              <a:stCxn id="7" idx="0"/>
              <a:endCxn id="6" idx="2"/>
            </p:cNvCxnSpPr>
            <p:nvPr/>
          </p:nvCxnSpPr>
          <p:spPr bwMode="auto">
            <a:xfrm rot="16200000">
              <a:off x="1152" y="873"/>
              <a:ext cx="144" cy="1008"/>
            </a:xfrm>
            <a:prstGeom prst="bentConnector3">
              <a:avLst>
                <a:gd name="adj1" fmla="val 1272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_s4103"/>
            <p:cNvSpPr>
              <a:spLocks noChangeArrowheads="1"/>
            </p:cNvSpPr>
            <p:nvPr/>
          </p:nvSpPr>
          <p:spPr bwMode="auto">
            <a:xfrm>
              <a:off x="1296" y="101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Total &amp; Permanent</a:t>
              </a:r>
            </a:p>
          </p:txBody>
        </p:sp>
        <p:sp>
          <p:nvSpPr>
            <p:cNvPr id="7" name="_s4104"/>
            <p:cNvSpPr>
              <a:spLocks noChangeArrowheads="1"/>
            </p:cNvSpPr>
            <p:nvPr/>
          </p:nvSpPr>
          <p:spPr bwMode="auto">
            <a:xfrm>
              <a:off x="288" y="144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Age: Under Full Retirement Age</a:t>
              </a:r>
            </a:p>
          </p:txBody>
        </p:sp>
        <p:sp>
          <p:nvSpPr>
            <p:cNvPr id="8" name="_s4105"/>
            <p:cNvSpPr>
              <a:spLocks noChangeArrowheads="1"/>
            </p:cNvSpPr>
            <p:nvPr/>
          </p:nvSpPr>
          <p:spPr bwMode="auto">
            <a:xfrm>
              <a:off x="1296" y="144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Service: 10 years or 5 years after 1995</a:t>
              </a:r>
            </a:p>
          </p:txBody>
        </p:sp>
        <p:sp>
          <p:nvSpPr>
            <p:cNvPr id="9" name="_s4106"/>
            <p:cNvSpPr>
              <a:spLocks noChangeArrowheads="1"/>
            </p:cNvSpPr>
            <p:nvPr/>
          </p:nvSpPr>
          <p:spPr bwMode="auto">
            <a:xfrm>
              <a:off x="2304" y="144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Current Connection: NO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866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Disability Annuities</a:t>
            </a:r>
          </a:p>
        </p:txBody>
      </p:sp>
      <p:grpSp>
        <p:nvGrpSpPr>
          <p:cNvPr id="5" name="Content Placeholder 3"/>
          <p:cNvGrpSpPr>
            <a:grpSpLocks/>
          </p:cNvGrpSpPr>
          <p:nvPr/>
        </p:nvGrpSpPr>
        <p:grpSpPr bwMode="auto">
          <a:xfrm>
            <a:off x="457200" y="1600200"/>
            <a:ext cx="8229600" cy="4525963"/>
            <a:chOff x="288" y="1017"/>
            <a:chExt cx="2880" cy="720"/>
          </a:xfrm>
        </p:grpSpPr>
        <p:cxnSp>
          <p:nvCxnSpPr>
            <p:cNvPr id="5124" name="_s5124"/>
            <p:cNvCxnSpPr>
              <a:cxnSpLocks noChangeShapeType="1"/>
              <a:stCxn id="9" idx="0"/>
              <a:endCxn id="6" idx="2"/>
            </p:cNvCxnSpPr>
            <p:nvPr/>
          </p:nvCxnSpPr>
          <p:spPr bwMode="auto">
            <a:xfrm rot="5400000" flipH="1">
              <a:off x="2160" y="873"/>
              <a:ext cx="144" cy="1008"/>
            </a:xfrm>
            <a:prstGeom prst="bentConnector3">
              <a:avLst>
                <a:gd name="adj1" fmla="val 1272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5" name="_s5125"/>
            <p:cNvCxnSpPr>
              <a:cxnSpLocks noChangeShapeType="1"/>
              <a:stCxn id="8" idx="0"/>
              <a:endCxn id="6" idx="2"/>
            </p:cNvCxnSpPr>
            <p:nvPr/>
          </p:nvCxnSpPr>
          <p:spPr bwMode="auto">
            <a:xfrm rot="16200000">
              <a:off x="1657" y="1376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6" name="_s5126"/>
            <p:cNvCxnSpPr>
              <a:cxnSpLocks noChangeShapeType="1"/>
              <a:stCxn id="7" idx="0"/>
              <a:endCxn id="6" idx="2"/>
            </p:cNvCxnSpPr>
            <p:nvPr/>
          </p:nvCxnSpPr>
          <p:spPr bwMode="auto">
            <a:xfrm rot="16200000">
              <a:off x="1152" y="873"/>
              <a:ext cx="144" cy="1008"/>
            </a:xfrm>
            <a:prstGeom prst="bentConnector3">
              <a:avLst>
                <a:gd name="adj1" fmla="val 1272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_s5127"/>
            <p:cNvSpPr>
              <a:spLocks noChangeArrowheads="1"/>
            </p:cNvSpPr>
            <p:nvPr/>
          </p:nvSpPr>
          <p:spPr bwMode="auto">
            <a:xfrm>
              <a:off x="1296" y="101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Occupational Disability</a:t>
              </a:r>
            </a:p>
          </p:txBody>
        </p:sp>
        <p:sp>
          <p:nvSpPr>
            <p:cNvPr id="7" name="_s5128"/>
            <p:cNvSpPr>
              <a:spLocks noChangeArrowheads="1"/>
            </p:cNvSpPr>
            <p:nvPr/>
          </p:nvSpPr>
          <p:spPr bwMode="auto">
            <a:xfrm>
              <a:off x="288" y="144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Age: Under age 60 or 60 to Full Retirement Age</a:t>
              </a:r>
            </a:p>
          </p:txBody>
        </p:sp>
        <p:sp>
          <p:nvSpPr>
            <p:cNvPr id="8" name="_s5129"/>
            <p:cNvSpPr>
              <a:spLocks noChangeArrowheads="1"/>
            </p:cNvSpPr>
            <p:nvPr/>
          </p:nvSpPr>
          <p:spPr bwMode="auto">
            <a:xfrm>
              <a:off x="1296" y="144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Service: 20 years or 10 years from 60 to FRA</a:t>
              </a:r>
            </a:p>
          </p:txBody>
        </p:sp>
        <p:sp>
          <p:nvSpPr>
            <p:cNvPr id="9" name="_s5130"/>
            <p:cNvSpPr>
              <a:spLocks noChangeArrowheads="1"/>
            </p:cNvSpPr>
            <p:nvPr/>
          </p:nvSpPr>
          <p:spPr bwMode="auto">
            <a:xfrm>
              <a:off x="2304" y="144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Current Connection: YES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628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Working with Disability/Retirement</a:t>
            </a:r>
          </a:p>
        </p:txBody>
      </p:sp>
      <p:pic>
        <p:nvPicPr>
          <p:cNvPr id="4" name="Picture 4" descr="http://www.kappit.com/img/pics/201602_1712_dadch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09800"/>
            <a:ext cx="3863181" cy="386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482377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Do I Qualify?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3366FF"/>
              </a:buClr>
              <a:defRPr/>
            </a:pPr>
            <a:r>
              <a:rPr lang="en-US" dirty="0"/>
              <a:t>Employee must have earned $3,862.50 (in at least 3 separate months, counting no more than $1545.00/month) in railroad wages during base year 2017 to qualify for benefits in 2018.</a:t>
            </a:r>
          </a:p>
          <a:p>
            <a:pPr>
              <a:buClr>
                <a:srgbClr val="3366FF"/>
              </a:buClr>
              <a:defRPr/>
            </a:pPr>
            <a:r>
              <a:rPr lang="en-US" dirty="0"/>
              <a:t>New employee needs 5 months’ creditable service in their base year (2017) if it is their first year as a railroad employee.</a:t>
            </a:r>
          </a:p>
          <a:p>
            <a:pPr>
              <a:buClr>
                <a:srgbClr val="3366FF"/>
              </a:buClr>
              <a:defRPr/>
            </a:pPr>
            <a:r>
              <a:rPr lang="en-US" dirty="0"/>
              <a:t>Benefit years begin July 1</a:t>
            </a:r>
            <a:r>
              <a:rPr lang="en-US" baseline="30000" dirty="0"/>
              <a:t>st</a:t>
            </a:r>
            <a:r>
              <a:rPr lang="en-US" dirty="0"/>
              <a:t> and end June 30</a:t>
            </a:r>
            <a:r>
              <a:rPr lang="en-US" baseline="30000" dirty="0"/>
              <a:t>th</a:t>
            </a:r>
            <a:r>
              <a:rPr lang="en-US" dirty="0"/>
              <a:t> of the next year.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23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4800" dirty="0"/>
              <a:t>Working After Disability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Disability</a:t>
            </a:r>
          </a:p>
          <a:p>
            <a:pPr lvl="1"/>
            <a:r>
              <a:rPr lang="en-US" dirty="0"/>
              <a:t>$950.00 Gross Earnings per month until Full Retirement Age</a:t>
            </a:r>
          </a:p>
          <a:p>
            <a:pPr lvl="1"/>
            <a:r>
              <a:rPr lang="en-US" dirty="0"/>
              <a:t>Work by disability annuitant must be consistent with disabled status</a:t>
            </a:r>
          </a:p>
          <a:p>
            <a:pPr lvl="1"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dirty="0"/>
              <a:t>Disability annuity not payable for </a:t>
            </a:r>
            <a:br>
              <a:rPr lang="en-US" dirty="0"/>
            </a:br>
            <a:r>
              <a:rPr lang="en-US" dirty="0"/>
              <a:t>any month over the earnings limitation, exclusive of disability-related work expenses</a:t>
            </a:r>
          </a:p>
          <a:p>
            <a:pPr lvl="1"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dirty="0"/>
              <a:t>All earnings must be reported</a:t>
            </a:r>
          </a:p>
          <a:p>
            <a:pPr lvl="1"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dirty="0"/>
              <a:t>Work restrictions apply to both occupational and total disability annuities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53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1143000"/>
          </a:xfrm>
        </p:spPr>
        <p:txBody>
          <a:bodyPr/>
          <a:lstStyle/>
          <a:p>
            <a:pPr algn="ctr"/>
            <a:r>
              <a:rPr lang="en-US" dirty="0"/>
              <a:t>Working After Retirement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Retirement</a:t>
            </a:r>
          </a:p>
          <a:p>
            <a:pPr lvl="1"/>
            <a:r>
              <a:rPr lang="en-US" dirty="0"/>
              <a:t>2019 Earnings Limitation $17,640.00</a:t>
            </a:r>
          </a:p>
          <a:p>
            <a:r>
              <a:rPr lang="en-US" dirty="0"/>
              <a:t>Last Pre-retirement non railroad employment (LPE)</a:t>
            </a:r>
          </a:p>
          <a:p>
            <a:pPr lvl="1"/>
            <a:r>
              <a:rPr lang="en-US" dirty="0"/>
              <a:t>Lasts Forever</a:t>
            </a:r>
          </a:p>
          <a:p>
            <a:pPr lvl="1"/>
            <a:r>
              <a:rPr lang="en-US" dirty="0"/>
              <a:t>Affects Tier 2 only (Max 50%)</a:t>
            </a:r>
          </a:p>
          <a:p>
            <a:pPr lvl="1"/>
            <a:r>
              <a:rPr lang="en-US" dirty="0"/>
              <a:t>Employment within 6 months of retirement</a:t>
            </a:r>
          </a:p>
          <a:p>
            <a:pPr marL="448056" lvl="1" indent="0">
              <a:buNone/>
            </a:pPr>
            <a:endParaRPr lang="en-US" dirty="0"/>
          </a:p>
          <a:p>
            <a:pPr marL="36576" indent="0">
              <a:lnSpc>
                <a:spcPct val="90000"/>
              </a:lnSpc>
              <a:spcAft>
                <a:spcPct val="20000"/>
              </a:spcAft>
              <a:buClr>
                <a:srgbClr val="00B0F0"/>
              </a:buClr>
              <a:buNone/>
              <a:defRPr/>
            </a:pPr>
            <a:r>
              <a:rPr lang="en-US" dirty="0">
                <a:solidFill>
                  <a:srgbClr val="00B0F0"/>
                </a:solidFill>
              </a:rPr>
              <a:t>*</a:t>
            </a:r>
            <a:r>
              <a:rPr lang="en-US" dirty="0"/>
              <a:t>Annuity not payable if employee or spouse working for railroad or rail union</a:t>
            </a:r>
          </a:p>
          <a:p>
            <a:pPr lvl="1"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dirty="0"/>
              <a:t>must relinquish rights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646348"/>
      </p:ext>
    </p:extLst>
  </p:cSld>
  <p:clrMapOvr>
    <a:masterClrMapping/>
  </p:clrMapOvr>
  <p:transition spd="slow">
    <p:randomBar dir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Earnings Example (Retirement)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Jane works and wants to continue—she earns                 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$29, 640.00</a:t>
            </a:r>
            <a:r>
              <a:rPr lang="en-US" dirty="0"/>
              <a:t> -$17,640.00= $12,000.00</a:t>
            </a:r>
          </a:p>
          <a:p>
            <a:pPr>
              <a:defRPr/>
            </a:pPr>
            <a:r>
              <a:rPr lang="en-US" dirty="0"/>
              <a:t>$12,000 over earnings limitation</a:t>
            </a:r>
          </a:p>
          <a:p>
            <a:pPr>
              <a:defRPr/>
            </a:pPr>
            <a:r>
              <a:rPr lang="en-US" dirty="0"/>
              <a:t>Reduce $1.00 for every $2.00 over</a:t>
            </a:r>
          </a:p>
          <a:p>
            <a:pPr>
              <a:defRPr/>
            </a:pPr>
            <a:r>
              <a:rPr lang="en-US" dirty="0"/>
              <a:t>$12,000.00 divide by 2= $6000.00</a:t>
            </a:r>
          </a:p>
          <a:p>
            <a:pPr>
              <a:defRPr/>
            </a:pPr>
            <a:r>
              <a:rPr lang="en-US" dirty="0"/>
              <a:t>Divide over months of annuity (12 </a:t>
            </a:r>
            <a:r>
              <a:rPr lang="en-US" dirty="0" err="1"/>
              <a:t>mths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$6000.00 divide 12= $500.00</a:t>
            </a:r>
          </a:p>
          <a:p>
            <a:pPr>
              <a:defRPr/>
            </a:pPr>
            <a:r>
              <a:rPr lang="en-US" dirty="0"/>
              <a:t>$500.00 monthly reduction on Tier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905519"/>
      </p:ext>
    </p:extLst>
  </p:cSld>
  <p:clrMapOvr>
    <a:masterClrMapping/>
  </p:clrMapOvr>
  <p:transition spd="slow">
    <p:wip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Survivor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ct val="35000"/>
              </a:spcAft>
              <a:buClr>
                <a:srgbClr val="00B0F0"/>
              </a:buClr>
              <a:defRPr/>
            </a:pPr>
            <a:r>
              <a:rPr lang="en-US" dirty="0"/>
              <a:t>Railroad Retirement Board pays survivor annuities if deceased employee had </a:t>
            </a:r>
          </a:p>
          <a:p>
            <a:pPr lvl="1"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dirty="0"/>
              <a:t>10 years of service or, if less than </a:t>
            </a:r>
            <a:br>
              <a:rPr lang="en-US" dirty="0"/>
            </a:br>
            <a:r>
              <a:rPr lang="en-US" dirty="0"/>
              <a:t>10 years, at least 5 years after 1995</a:t>
            </a:r>
            <a:br>
              <a:rPr lang="en-US" dirty="0"/>
            </a:br>
            <a:r>
              <a:rPr lang="en-US" dirty="0"/>
              <a:t>			</a:t>
            </a:r>
            <a:r>
              <a:rPr lang="en-US" u="sng" dirty="0"/>
              <a:t>and</a:t>
            </a:r>
            <a:r>
              <a:rPr lang="en-US" dirty="0"/>
              <a:t>	</a:t>
            </a:r>
          </a:p>
          <a:p>
            <a:pPr lvl="1"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dirty="0"/>
              <a:t>Current connection at retirement </a:t>
            </a:r>
            <a:br>
              <a:rPr lang="en-US" dirty="0"/>
            </a:br>
            <a:r>
              <a:rPr lang="en-US" dirty="0"/>
              <a:t>or at death</a:t>
            </a:r>
          </a:p>
          <a:p>
            <a:pPr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dirty="0"/>
              <a:t>Otherwise, railroad retirement </a:t>
            </a:r>
            <a:br>
              <a:rPr lang="en-US" dirty="0"/>
            </a:br>
            <a:r>
              <a:rPr lang="en-US" dirty="0"/>
              <a:t>credits transferred to social 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487948"/>
      </p:ext>
    </p:extLst>
  </p:cSld>
  <p:clrMapOvr>
    <a:masterClrMapping/>
  </p:clrMapOvr>
  <p:transition spd="slow">
    <p:push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Survivor Annuities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50000"/>
              </a:spcAft>
              <a:buClr>
                <a:srgbClr val="00B0F0"/>
              </a:buClr>
              <a:defRPr/>
            </a:pPr>
            <a:r>
              <a:rPr lang="en-US" dirty="0"/>
              <a:t>Widow, Widower, Surviving Divorced Spouse or Mother (Father)</a:t>
            </a:r>
          </a:p>
          <a:p>
            <a:pPr lvl="1">
              <a:buClr>
                <a:srgbClr val="00B0F0"/>
              </a:buClr>
              <a:defRPr/>
            </a:pPr>
            <a:r>
              <a:rPr lang="en-US" dirty="0"/>
              <a:t>Age 60</a:t>
            </a:r>
          </a:p>
          <a:p>
            <a:pPr lvl="1">
              <a:spcAft>
                <a:spcPct val="20000"/>
              </a:spcAft>
              <a:buClr>
                <a:srgbClr val="00B0F0"/>
              </a:buClr>
              <a:defRPr/>
            </a:pPr>
            <a:r>
              <a:rPr lang="en-US" dirty="0"/>
              <a:t>Ages 50-59 if disabled - 5 month </a:t>
            </a:r>
            <a:br>
              <a:rPr lang="en-US" dirty="0"/>
            </a:br>
            <a:r>
              <a:rPr lang="en-US" dirty="0"/>
              <a:t>waiting period</a:t>
            </a:r>
          </a:p>
          <a:p>
            <a:pPr lvl="1">
              <a:spcAft>
                <a:spcPct val="20000"/>
              </a:spcAft>
              <a:buClr>
                <a:srgbClr val="00B0F0"/>
              </a:buClr>
              <a:defRPr/>
            </a:pPr>
            <a:r>
              <a:rPr lang="en-US" dirty="0"/>
              <a:t>Any age if caring for minor or </a:t>
            </a:r>
            <a:br>
              <a:rPr lang="en-US" dirty="0"/>
            </a:br>
            <a:r>
              <a:rPr lang="en-US" dirty="0"/>
              <a:t>disabled child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31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Survivor Annuities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F0"/>
              </a:buClr>
              <a:defRPr/>
            </a:pPr>
            <a:r>
              <a:rPr lang="en-US" dirty="0"/>
              <a:t>Unmarried Child</a:t>
            </a:r>
          </a:p>
          <a:p>
            <a:pPr lvl="1">
              <a:buClr>
                <a:srgbClr val="00B0F0"/>
              </a:buClr>
              <a:defRPr/>
            </a:pPr>
            <a:r>
              <a:rPr lang="en-US" dirty="0"/>
              <a:t>Under age 19 (if 18, must be attending no higher than secondary school)</a:t>
            </a:r>
          </a:p>
          <a:p>
            <a:pPr lvl="1">
              <a:buClr>
                <a:srgbClr val="00B0F0"/>
              </a:buClr>
              <a:defRPr/>
            </a:pPr>
            <a:r>
              <a:rPr lang="en-US" dirty="0"/>
              <a:t>Age 18 or over if totally disabled </a:t>
            </a:r>
            <a:br>
              <a:rPr lang="en-US" dirty="0"/>
            </a:br>
            <a:r>
              <a:rPr lang="en-US" dirty="0"/>
              <a:t>before age 22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6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4800" dirty="0"/>
              <a:t>Widow(</a:t>
            </a:r>
            <a:r>
              <a:rPr lang="en-US" altLang="en-US" sz="4800" dirty="0" err="1"/>
              <a:t>er</a:t>
            </a:r>
            <a:r>
              <a:rPr lang="en-US" altLang="en-US" sz="4800" dirty="0"/>
              <a:t>)’s Initial </a:t>
            </a:r>
            <a:br>
              <a:rPr lang="en-US" altLang="en-US" sz="4800" dirty="0"/>
            </a:br>
            <a:r>
              <a:rPr lang="en-US" altLang="en-US" sz="4800" dirty="0"/>
              <a:t>Minimum Amount</a:t>
            </a:r>
            <a:br>
              <a:rPr lang="en-US" alt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ct val="20000"/>
              </a:spcAft>
              <a:buClr>
                <a:srgbClr val="00B0F0"/>
              </a:buClr>
              <a:defRPr/>
            </a:pPr>
            <a:r>
              <a:rPr lang="en-US" sz="3300" dirty="0"/>
              <a:t>This amount equals combined tier I and </a:t>
            </a:r>
            <a:br>
              <a:rPr lang="en-US" sz="3300" dirty="0"/>
            </a:br>
            <a:r>
              <a:rPr lang="en-US" sz="3300" dirty="0"/>
              <a:t>tier II employee would have received at time widow(</a:t>
            </a:r>
            <a:r>
              <a:rPr lang="en-US" sz="3300" dirty="0" err="1"/>
              <a:t>er</a:t>
            </a:r>
            <a:r>
              <a:rPr lang="en-US" sz="3300" dirty="0"/>
              <a:t>)’s annuity awarded</a:t>
            </a:r>
          </a:p>
          <a:p>
            <a:pPr lvl="1">
              <a:spcAft>
                <a:spcPct val="20000"/>
              </a:spcAft>
              <a:buClr>
                <a:srgbClr val="00B0F0"/>
              </a:buClr>
              <a:defRPr/>
            </a:pPr>
            <a:r>
              <a:rPr lang="en-US" sz="3200" dirty="0"/>
              <a:t>Determined by adding additional amount </a:t>
            </a:r>
            <a:br>
              <a:rPr lang="en-US" sz="3200" dirty="0"/>
            </a:br>
            <a:r>
              <a:rPr lang="en-US" sz="3200" dirty="0"/>
              <a:t>to widow(</a:t>
            </a:r>
            <a:r>
              <a:rPr lang="en-US" sz="3200" dirty="0" err="1"/>
              <a:t>er</a:t>
            </a:r>
            <a:r>
              <a:rPr lang="en-US" sz="3200" dirty="0"/>
              <a:t>)’s tier II</a:t>
            </a:r>
          </a:p>
          <a:p>
            <a:pPr lvl="1">
              <a:spcAft>
                <a:spcPct val="20000"/>
              </a:spcAft>
              <a:buClr>
                <a:srgbClr val="00B0F0"/>
              </a:buClr>
              <a:defRPr/>
            </a:pPr>
            <a:r>
              <a:rPr lang="en-US" sz="3200" dirty="0"/>
              <a:t>Calculated </a:t>
            </a:r>
            <a:r>
              <a:rPr lang="en-US" sz="3200" u="sng" dirty="0"/>
              <a:t>before</a:t>
            </a:r>
            <a:r>
              <a:rPr lang="en-US" sz="3200" dirty="0"/>
              <a:t> any applicable reductions, such as for age, earnings, social 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5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dirty="0"/>
              <a:t>Issued every year to those with creditable railroad compensation in previous year.</a:t>
            </a:r>
          </a:p>
          <a:p>
            <a:pPr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dirty="0"/>
              <a:t>Provides current and cumulative record of railroad service and compensation.</a:t>
            </a:r>
          </a:p>
          <a:p>
            <a:pPr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dirty="0"/>
              <a:t>Shows pay that was subject to taxes, not amount of taxes.</a:t>
            </a:r>
          </a:p>
          <a:p>
            <a:pPr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dirty="0"/>
              <a:t>Employees should always notify a Board office and their employer if their address changes.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1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800" dirty="0"/>
              <a:t>Establishing an Online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F0"/>
              </a:buClr>
              <a:defRPr/>
            </a:pPr>
            <a:r>
              <a:rPr lang="en-US" dirty="0"/>
              <a:t>Visit www.rrb.gov and click on Benefit Online Services to request a Password Request Code (PRC)</a:t>
            </a:r>
          </a:p>
          <a:p>
            <a:pPr lvl="1">
              <a:buClr>
                <a:srgbClr val="00B0F0"/>
              </a:buClr>
              <a:defRPr/>
            </a:pPr>
            <a:r>
              <a:rPr lang="en-US" dirty="0"/>
              <a:t>Individuals must provide specific information including name, date of birth and address that matches Board’s records</a:t>
            </a:r>
          </a:p>
          <a:p>
            <a:pPr lvl="1">
              <a:buClr>
                <a:srgbClr val="00B0F0"/>
              </a:buClr>
              <a:defRPr/>
            </a:pPr>
            <a:r>
              <a:rPr lang="en-US" dirty="0"/>
              <a:t>PRC received in mail within 7-10 days</a:t>
            </a:r>
          </a:p>
          <a:p>
            <a:pPr lvl="1">
              <a:buClr>
                <a:srgbClr val="00B0F0"/>
              </a:buClr>
              <a:defRPr/>
            </a:pPr>
            <a:r>
              <a:rPr lang="en-US" dirty="0"/>
              <a:t>Account established by visiting Benefit Online Services on the Web and entering PRC, PIN (SSA#) and a password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32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800" dirty="0"/>
              <a:t>RRB Online at www.rrb.gov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sz="2400" dirty="0"/>
              <a:t>Apply for unemployment benefits; file UI claims</a:t>
            </a:r>
          </a:p>
          <a:p>
            <a:pPr lvl="1"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sz="2400" dirty="0"/>
              <a:t>Pay unemployment/sickness or retirement/survivor bills</a:t>
            </a:r>
          </a:p>
          <a:p>
            <a:pPr lvl="1"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sz="2400" dirty="0"/>
              <a:t>Request employee and spouse annuity rate estimates</a:t>
            </a:r>
          </a:p>
          <a:p>
            <a:pPr lvl="1"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sz="2400" dirty="0"/>
              <a:t>View/request service and compensation history</a:t>
            </a:r>
          </a:p>
          <a:p>
            <a:pPr lvl="1"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sz="2400" dirty="0"/>
              <a:t>Request a duplicate tax statement</a:t>
            </a:r>
          </a:p>
          <a:p>
            <a:pPr lvl="1"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sz="2400" dirty="0"/>
              <a:t>Request a replacement Medicare card</a:t>
            </a:r>
          </a:p>
          <a:p>
            <a:pPr lvl="1"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sz="2400" dirty="0"/>
              <a:t>Request proof of monthly annuity rate</a:t>
            </a:r>
          </a:p>
          <a:p>
            <a:pPr lvl="1"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sz="2400" dirty="0"/>
              <a:t>Locate the address of your local Field Office.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7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4800" dirty="0"/>
              <a:t>How Much Do I Get?</a:t>
            </a:r>
            <a:br>
              <a:rPr lang="en-US" alt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 algn="ctr">
              <a:buNone/>
            </a:pPr>
            <a:r>
              <a:rPr lang="en-US" u="sng" dirty="0"/>
              <a:t>2019 Daily Benefit Rate</a:t>
            </a:r>
          </a:p>
          <a:p>
            <a:pPr marL="36576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Unemployment: $72.23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Sickness: $66.70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On the Job Injury: $72.23</a:t>
            </a:r>
          </a:p>
          <a:p>
            <a:pPr marL="36576" indent="0">
              <a:buNone/>
            </a:pPr>
            <a:endParaRPr lang="en-US" sz="2400" b="1" i="1" dirty="0"/>
          </a:p>
          <a:p>
            <a:pPr marL="36576" indent="0">
              <a:buNone/>
            </a:pPr>
            <a:r>
              <a:rPr lang="en-US" sz="2400" b="1" i="1" dirty="0"/>
              <a:t>Generally for a 2-week period, 14-day claims, 4 days are withheld and up to 10 days are payable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68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It is highly recommended that you provide the Railroad Retirement Board with the appropriate “proofs” as soon as you become vested.</a:t>
            </a:r>
          </a:p>
          <a:p>
            <a:r>
              <a:rPr lang="en-US" sz="2400" dirty="0"/>
              <a:t>Proofs include:</a:t>
            </a:r>
          </a:p>
          <a:p>
            <a:pPr lvl="1"/>
            <a:r>
              <a:rPr lang="en-US" sz="2400" dirty="0"/>
              <a:t>Your birth certificate</a:t>
            </a:r>
          </a:p>
          <a:p>
            <a:pPr lvl="1"/>
            <a:r>
              <a:rPr lang="en-US" sz="2400" dirty="0"/>
              <a:t>Spouse’s birth certificate</a:t>
            </a:r>
          </a:p>
          <a:p>
            <a:pPr lvl="1"/>
            <a:r>
              <a:rPr lang="en-US" sz="2400" dirty="0"/>
              <a:t>Marriage Certificate</a:t>
            </a:r>
          </a:p>
          <a:p>
            <a:pPr lvl="1"/>
            <a:r>
              <a:rPr lang="en-US" sz="2400" dirty="0"/>
              <a:t>Proof of Military Service (DD-214)</a:t>
            </a:r>
          </a:p>
          <a:p>
            <a:pPr lvl="1"/>
            <a:r>
              <a:rPr lang="en-US" sz="2400" dirty="0"/>
              <a:t>Final Divorce Decrees</a:t>
            </a:r>
          </a:p>
          <a:p>
            <a:pPr marL="448056" lvl="1" indent="0">
              <a:buNone/>
            </a:pPr>
            <a:r>
              <a:rPr lang="en-US" sz="2400" dirty="0"/>
              <a:t>* </a:t>
            </a:r>
            <a:r>
              <a:rPr lang="en-US" sz="2000" dirty="0"/>
              <a:t>Remember to include your social security number with all correspondence so we can attach your documents to the correct record. </a:t>
            </a:r>
            <a:r>
              <a:rPr lang="en-US" sz="2000" dirty="0">
                <a:solidFill>
                  <a:srgbClr val="FF0000"/>
                </a:solidFill>
              </a:rPr>
              <a:t>DOCUMENTS MUST BE ORIGINAL OR CERTIFIED COPIES.</a:t>
            </a:r>
            <a:r>
              <a:rPr lang="en-US" sz="2000" dirty="0"/>
              <a:t> </a:t>
            </a:r>
            <a:endParaRPr lang="en-US" sz="1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09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3200" dirty="0">
                <a:latin typeface="Arial" charset="0"/>
              </a:rPr>
              <a:t>What is current connection and what does it affect?</a:t>
            </a:r>
          </a:p>
          <a:p>
            <a:pPr>
              <a:spcBef>
                <a:spcPct val="0"/>
              </a:spcBef>
              <a:buFontTx/>
              <a:buAutoNum type="arabicPeriod"/>
            </a:pPr>
            <a:endParaRPr lang="en-US" altLang="en-US" sz="320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3200" dirty="0">
                <a:latin typeface="Arial" charset="0"/>
              </a:rPr>
              <a:t>What happens if I die before I retire? And what happens if my wife dies?</a:t>
            </a:r>
          </a:p>
          <a:p>
            <a:pPr>
              <a:spcBef>
                <a:spcPct val="0"/>
              </a:spcBef>
              <a:buFontTx/>
              <a:buAutoNum type="arabicPeriod"/>
            </a:pPr>
            <a:endParaRPr lang="en-US" altLang="en-US" sz="320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3200" dirty="0">
                <a:latin typeface="Arial" charset="0"/>
              </a:rPr>
              <a:t>What is the earliest I can retire? And what if I wait longer?</a:t>
            </a:r>
          </a:p>
          <a:p>
            <a:pPr>
              <a:spcBef>
                <a:spcPct val="0"/>
              </a:spcBef>
              <a:buFontTx/>
              <a:buAutoNum type="arabicPeriod"/>
            </a:pPr>
            <a:endParaRPr lang="en-US" altLang="en-US" sz="320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3200" dirty="0">
                <a:latin typeface="Arial" charset="0"/>
              </a:rPr>
              <a:t>What happens to my annuity if I go to work somewhere else after I retire?</a:t>
            </a:r>
          </a:p>
          <a:p>
            <a:pPr>
              <a:spcBef>
                <a:spcPct val="0"/>
              </a:spcBef>
              <a:buFontTx/>
              <a:buAutoNum type="arabicPeriod"/>
            </a:pPr>
            <a:endParaRPr lang="en-US" altLang="en-US" sz="320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3200" dirty="0">
                <a:latin typeface="Arial" charset="0"/>
              </a:rPr>
              <a:t>If I have 30 years in and retire, but my wife is still working—should she retire also?</a:t>
            </a:r>
          </a:p>
          <a:p>
            <a:pPr>
              <a:spcBef>
                <a:spcPct val="0"/>
              </a:spcBef>
              <a:buFontTx/>
              <a:buAutoNum type="arabicPeriod"/>
            </a:pPr>
            <a:endParaRPr lang="en-US" altLang="en-US" sz="320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3200" dirty="0">
                <a:latin typeface="Arial" charset="0"/>
              </a:rPr>
              <a:t>How come my wife cannot collect her own Social Security on her earnings and a spousal annuity?</a:t>
            </a:r>
          </a:p>
          <a:p>
            <a:pPr>
              <a:spcBef>
                <a:spcPct val="0"/>
              </a:spcBef>
              <a:buFontTx/>
              <a:buAutoNum type="arabicPeriod"/>
            </a:pPr>
            <a:endParaRPr lang="en-US" altLang="en-US" sz="320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3200" dirty="0">
                <a:latin typeface="Arial" charset="0"/>
              </a:rPr>
              <a:t>How do I get on Disability? And if I am on Disability-can I work?</a:t>
            </a:r>
          </a:p>
          <a:p>
            <a:pPr>
              <a:spcBef>
                <a:spcPct val="0"/>
              </a:spcBef>
              <a:buFontTx/>
              <a:buAutoNum type="arabicPeriod"/>
            </a:pPr>
            <a:endParaRPr lang="en-US" altLang="en-US" sz="320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3200" dirty="0">
                <a:latin typeface="Arial" charset="0"/>
              </a:rPr>
              <a:t>How do I get Medicare?</a:t>
            </a:r>
          </a:p>
          <a:p>
            <a:pPr>
              <a:spcBef>
                <a:spcPct val="0"/>
              </a:spcBef>
              <a:buFontTx/>
              <a:buAutoNum type="arabicPeriod"/>
            </a:pPr>
            <a:endParaRPr lang="en-US" altLang="en-US" sz="320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3200" dirty="0">
                <a:latin typeface="Arial" charset="0"/>
              </a:rPr>
              <a:t>Should I be on Unemployment or Sickness Benefits?</a:t>
            </a:r>
          </a:p>
          <a:p>
            <a:pPr>
              <a:spcBef>
                <a:spcPct val="0"/>
              </a:spcBef>
              <a:buFontTx/>
              <a:buAutoNum type="arabicPeriod"/>
            </a:pPr>
            <a:endParaRPr lang="en-US" altLang="en-US" sz="320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3200" dirty="0">
                <a:latin typeface="Arial" charset="0"/>
              </a:rPr>
              <a:t>Can I work and receive Unemployment benefits?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43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The end memes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09800"/>
            <a:ext cx="3810000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70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Long Can I Get Benefits?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3366FF"/>
              </a:buClr>
              <a:defRPr/>
            </a:pPr>
            <a:r>
              <a:rPr lang="en-US" dirty="0"/>
              <a:t>Normal benefits payable for </a:t>
            </a:r>
            <a:br>
              <a:rPr lang="en-US" dirty="0"/>
            </a:br>
            <a:r>
              <a:rPr lang="en-US" dirty="0"/>
              <a:t>up to 130 days in benefit year</a:t>
            </a:r>
          </a:p>
          <a:p>
            <a:pPr>
              <a:buClr>
                <a:srgbClr val="3366FF"/>
              </a:buClr>
              <a:defRPr/>
            </a:pPr>
            <a:r>
              <a:rPr lang="en-US" dirty="0"/>
              <a:t>Extended benefits</a:t>
            </a:r>
          </a:p>
          <a:p>
            <a:pPr lvl="1">
              <a:buClr>
                <a:srgbClr val="3366FF"/>
              </a:buClr>
              <a:defRPr/>
            </a:pPr>
            <a:r>
              <a:rPr lang="en-US" dirty="0"/>
              <a:t>Need 10 or more years’ service</a:t>
            </a:r>
          </a:p>
          <a:p>
            <a:pPr lvl="1">
              <a:buClr>
                <a:srgbClr val="3366FF"/>
              </a:buClr>
              <a:defRPr/>
            </a:pPr>
            <a:r>
              <a:rPr lang="en-US" dirty="0"/>
              <a:t>13 consecutive weeks of payments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41630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Waiting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3366FF"/>
              </a:buClr>
              <a:defRPr/>
            </a:pPr>
            <a:r>
              <a:rPr lang="en-US" sz="2900" dirty="0"/>
              <a:t>Normally, first claim for unemployment </a:t>
            </a:r>
            <a:br>
              <a:rPr lang="en-US" sz="2900" dirty="0"/>
            </a:br>
            <a:r>
              <a:rPr lang="en-US" sz="2900" dirty="0"/>
              <a:t>or sickness in benefit year has a waiting period</a:t>
            </a:r>
          </a:p>
          <a:p>
            <a:pPr lvl="1">
              <a:buClr>
                <a:srgbClr val="3366FF"/>
              </a:buClr>
              <a:defRPr/>
            </a:pPr>
            <a:r>
              <a:rPr lang="en-US" dirty="0"/>
              <a:t>Often referred to as “7-day” waiting period, but</a:t>
            </a:r>
          </a:p>
          <a:p>
            <a:pPr lvl="1">
              <a:buClr>
                <a:srgbClr val="3366FF"/>
              </a:buClr>
              <a:defRPr/>
            </a:pPr>
            <a:r>
              <a:rPr lang="en-US" dirty="0"/>
              <a:t>As few as 5 days of unemployment or sickness can satisfy waiting period</a:t>
            </a:r>
          </a:p>
          <a:p>
            <a:pPr>
              <a:buClr>
                <a:srgbClr val="3366FF"/>
              </a:buClr>
              <a:defRPr/>
            </a:pPr>
            <a:r>
              <a:rPr lang="en-US" sz="2900" dirty="0"/>
              <a:t>Maximum of 7 days payable in waiting period claim</a:t>
            </a:r>
          </a:p>
          <a:p>
            <a:pPr>
              <a:buClr>
                <a:srgbClr val="3366FF"/>
              </a:buClr>
              <a:defRPr/>
            </a:pPr>
            <a:r>
              <a:rPr lang="en-US" sz="2900" dirty="0"/>
              <a:t>In following 14-day claims, 4 days are withheld and up to 10 days are payable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02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4800" dirty="0"/>
              <a:t>Claiming</a:t>
            </a:r>
            <a:br>
              <a:rPr lang="en-US" altLang="en-US" sz="4800" dirty="0"/>
            </a:br>
            <a:r>
              <a:rPr lang="en-US" altLang="en-US" sz="4800" dirty="0"/>
              <a:t>Unemployment 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defRPr/>
            </a:pPr>
            <a:r>
              <a:rPr lang="en-US" dirty="0"/>
              <a:t>Can file applications and claims </a:t>
            </a:r>
            <a:br>
              <a:rPr lang="en-US" dirty="0"/>
            </a:br>
            <a:r>
              <a:rPr lang="en-US" dirty="0"/>
              <a:t>by mail or online.</a:t>
            </a:r>
          </a:p>
          <a:p>
            <a:pPr marL="533400" indent="-533400">
              <a:lnSpc>
                <a:spcPct val="90000"/>
              </a:lnSpc>
              <a:defRPr/>
            </a:pPr>
            <a:r>
              <a:rPr lang="en-US" dirty="0"/>
              <a:t>Applications must be received by a </a:t>
            </a:r>
            <a:br>
              <a:rPr lang="en-US" dirty="0"/>
            </a:br>
            <a:r>
              <a:rPr lang="en-US" dirty="0"/>
              <a:t>Board office within 30 days of </a:t>
            </a:r>
            <a:br>
              <a:rPr lang="en-US" dirty="0"/>
            </a:br>
            <a:r>
              <a:rPr lang="en-US" dirty="0"/>
              <a:t>becoming unemployed.</a:t>
            </a:r>
          </a:p>
          <a:p>
            <a:pPr marL="533400" indent="-533400">
              <a:lnSpc>
                <a:spcPct val="90000"/>
              </a:lnSpc>
              <a:defRPr/>
            </a:pPr>
            <a:r>
              <a:rPr lang="en-US" dirty="0"/>
              <a:t>Claim forms then mailed to employee.</a:t>
            </a:r>
          </a:p>
          <a:p>
            <a:pPr marL="533400" indent="-533400">
              <a:lnSpc>
                <a:spcPct val="90000"/>
              </a:lnSpc>
              <a:defRPr/>
            </a:pPr>
            <a:r>
              <a:rPr lang="en-US" dirty="0"/>
              <a:t>Completed claim forms must be received by a Board office within 15 days of end of claim or date claim mailed to employee, whichever is later.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29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Retirement</a:t>
            </a:r>
          </a:p>
        </p:txBody>
      </p:sp>
      <p:pic>
        <p:nvPicPr>
          <p:cNvPr id="11" name="Picture 2" descr="Tender Wedding Couple - You had me at Railroad Retiremen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2277269"/>
            <a:ext cx="476250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96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Creditable Railroad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F0"/>
              </a:buClr>
              <a:defRPr/>
            </a:pPr>
            <a:r>
              <a:rPr lang="en-US" dirty="0"/>
              <a:t>Compensation from any covered railroad employer, including unions</a:t>
            </a:r>
          </a:p>
          <a:p>
            <a:pPr>
              <a:buClr>
                <a:srgbClr val="00B0F0"/>
              </a:buClr>
              <a:defRPr/>
            </a:pPr>
            <a:r>
              <a:rPr lang="en-US" dirty="0"/>
              <a:t>Credit for any </a:t>
            </a:r>
            <a:r>
              <a:rPr lang="en-US" u="sng" dirty="0"/>
              <a:t>month</a:t>
            </a:r>
            <a:r>
              <a:rPr lang="en-US" dirty="0"/>
              <a:t> employee worked, even if employee worked only one day</a:t>
            </a:r>
          </a:p>
          <a:p>
            <a:pPr>
              <a:buClr>
                <a:srgbClr val="00B0F0"/>
              </a:buClr>
              <a:defRPr/>
            </a:pPr>
            <a:r>
              <a:rPr lang="en-US" dirty="0"/>
              <a:t>Minimum railroad service requirement for benefits is 60 months performed after 1995</a:t>
            </a:r>
          </a:p>
          <a:p>
            <a:pPr>
              <a:buClr>
                <a:srgbClr val="00B0F0"/>
              </a:buClr>
              <a:defRPr/>
            </a:pPr>
            <a:r>
              <a:rPr lang="en-US" dirty="0"/>
              <a:t>Otherwise, need 120 months of creditable railroad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50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232</TotalTime>
  <Words>1276</Words>
  <Application>Microsoft Office PowerPoint</Application>
  <PresentationFormat>On-screen Show (4:3)</PresentationFormat>
  <Paragraphs>218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Franklin Gothic Book</vt:lpstr>
      <vt:lpstr>Wingdings</vt:lpstr>
      <vt:lpstr>Wingdings 2</vt:lpstr>
      <vt:lpstr>Technic</vt:lpstr>
      <vt:lpstr>PowerPoint Presentation</vt:lpstr>
      <vt:lpstr>Unemployment and Sickness</vt:lpstr>
      <vt:lpstr>How Do I Qualify?</vt:lpstr>
      <vt:lpstr>How Much Do I Get? </vt:lpstr>
      <vt:lpstr>How Long Can I Get Benefits?</vt:lpstr>
      <vt:lpstr>Waiting Period</vt:lpstr>
      <vt:lpstr>Claiming Unemployment  Benefits</vt:lpstr>
      <vt:lpstr>Retirement</vt:lpstr>
      <vt:lpstr>Creditable Railroad Service</vt:lpstr>
      <vt:lpstr>Military Service Is Creditable </vt:lpstr>
      <vt:lpstr>Calculation of Benefits</vt:lpstr>
      <vt:lpstr>Tier I Calculation</vt:lpstr>
      <vt:lpstr>Tier II Calculation</vt:lpstr>
      <vt:lpstr>Retirement Benefits</vt:lpstr>
      <vt:lpstr>60/30 Retirement</vt:lpstr>
      <vt:lpstr>Reduced Age Annuity</vt:lpstr>
      <vt:lpstr>Full Age Annuity</vt:lpstr>
      <vt:lpstr>Supplemental Annuity</vt:lpstr>
      <vt:lpstr>Spouse Annuities</vt:lpstr>
      <vt:lpstr>Eligibility Provisions – Less Than 30 Years of Service</vt:lpstr>
      <vt:lpstr>Eligibility Provisions – 30 Years of Service </vt:lpstr>
      <vt:lpstr>Divorced Spouse Requirements</vt:lpstr>
      <vt:lpstr>Property Settlements</vt:lpstr>
      <vt:lpstr>Current Connection</vt:lpstr>
      <vt:lpstr>Current Connection (Continued)</vt:lpstr>
      <vt:lpstr>Disability Annuities</vt:lpstr>
      <vt:lpstr>Disability Annuities</vt:lpstr>
      <vt:lpstr>Disability Annuities</vt:lpstr>
      <vt:lpstr>Working with Disability/Retirement</vt:lpstr>
      <vt:lpstr>Working After Disability </vt:lpstr>
      <vt:lpstr>Working After Retirement</vt:lpstr>
      <vt:lpstr>Earnings Example (Retirement)</vt:lpstr>
      <vt:lpstr>Survivor Benefits</vt:lpstr>
      <vt:lpstr>Survivor Annuities</vt:lpstr>
      <vt:lpstr>Survivor Annuities (Continued)</vt:lpstr>
      <vt:lpstr>Widow(er)’s Initial  Minimum Amount </vt:lpstr>
      <vt:lpstr>BA-6</vt:lpstr>
      <vt:lpstr>Establishing an Online Account</vt:lpstr>
      <vt:lpstr>RRB Online at www.rrb.gov</vt:lpstr>
      <vt:lpstr>Proofs</vt:lpstr>
      <vt:lpstr>Common Questions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usrrb</dc:creator>
  <cp:lastModifiedBy>Jeremy Huckabee</cp:lastModifiedBy>
  <cp:revision>27</cp:revision>
  <dcterms:created xsi:type="dcterms:W3CDTF">2016-11-15T20:38:13Z</dcterms:created>
  <dcterms:modified xsi:type="dcterms:W3CDTF">2019-02-25T16:35:25Z</dcterms:modified>
</cp:coreProperties>
</file>